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9"/>
  </p:notesMasterIdLst>
  <p:sldIdLst>
    <p:sldId id="300" r:id="rId2"/>
    <p:sldId id="298" r:id="rId3"/>
    <p:sldId id="299" r:id="rId4"/>
    <p:sldId id="331" r:id="rId5"/>
    <p:sldId id="301" r:id="rId6"/>
    <p:sldId id="302" r:id="rId7"/>
    <p:sldId id="332" r:id="rId8"/>
    <p:sldId id="294" r:id="rId9"/>
    <p:sldId id="264" r:id="rId10"/>
    <p:sldId id="295" r:id="rId11"/>
    <p:sldId id="296" r:id="rId12"/>
    <p:sldId id="326" r:id="rId13"/>
    <p:sldId id="297" r:id="rId14"/>
    <p:sldId id="306" r:id="rId15"/>
    <p:sldId id="305" r:id="rId16"/>
    <p:sldId id="307" r:id="rId17"/>
    <p:sldId id="308" r:id="rId18"/>
    <p:sldId id="333" r:id="rId19"/>
    <p:sldId id="309" r:id="rId20"/>
    <p:sldId id="310" r:id="rId21"/>
    <p:sldId id="311" r:id="rId22"/>
    <p:sldId id="312" r:id="rId23"/>
    <p:sldId id="323" r:id="rId24"/>
    <p:sldId id="324" r:id="rId25"/>
    <p:sldId id="303" r:id="rId26"/>
    <p:sldId id="267" r:id="rId27"/>
    <p:sldId id="325" r:id="rId28"/>
    <p:sldId id="334" r:id="rId29"/>
    <p:sldId id="321" r:id="rId30"/>
    <p:sldId id="335" r:id="rId31"/>
    <p:sldId id="304" r:id="rId32"/>
    <p:sldId id="313" r:id="rId33"/>
    <p:sldId id="314" r:id="rId34"/>
    <p:sldId id="316" r:id="rId35"/>
    <p:sldId id="315" r:id="rId36"/>
    <p:sldId id="317" r:id="rId37"/>
    <p:sldId id="318" r:id="rId38"/>
    <p:sldId id="320" r:id="rId39"/>
    <p:sldId id="336" r:id="rId40"/>
    <p:sldId id="337" r:id="rId41"/>
    <p:sldId id="338" r:id="rId42"/>
    <p:sldId id="339" r:id="rId43"/>
    <p:sldId id="327" r:id="rId44"/>
    <p:sldId id="328" r:id="rId45"/>
    <p:sldId id="329" r:id="rId46"/>
    <p:sldId id="330" r:id="rId47"/>
    <p:sldId id="293" r:id="rId4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45A"/>
    <a:srgbClr val="000000"/>
    <a:srgbClr val="B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5226" autoAdjust="0"/>
  </p:normalViewPr>
  <p:slideViewPr>
    <p:cSldViewPr snapToGrid="0">
      <p:cViewPr varScale="1">
        <p:scale>
          <a:sx n="39" d="100"/>
          <a:sy n="39" d="100"/>
        </p:scale>
        <p:origin x="365" y="86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github.com/louthy/language-ext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Immutability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“must” 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Functional</a:t>
            </a:r>
            <a:r>
              <a:rPr lang="en-GB" sz="6000" dirty="0">
                <a:solidFill>
                  <a:srgbClr val="F3545A"/>
                </a:solidFill>
              </a:rPr>
              <a:t> </a:t>
            </a:r>
            <a:r>
              <a:rPr lang="en-GB" sz="8000" dirty="0">
                <a:solidFill>
                  <a:srgbClr val="F3545A"/>
                </a:solidFill>
              </a:rPr>
              <a:t>programming paradigm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imperative approach 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declarative approach 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Unit instead Void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marL="635000" lvl="1" indent="0">
              <a:buNone/>
            </a:pPr>
            <a:r>
              <a:rPr lang="en-GB" sz="4400" b="1" dirty="0"/>
              <a:t>Every functions should return a value and void is a type with zero values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Datatypes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4273826"/>
            <a:ext cx="21005801" cy="8403703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6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Option&lt;T&gt;</a:t>
            </a:r>
            <a:r>
              <a:rPr lang="en-GB" sz="6000" dirty="0"/>
              <a:t>  is a datatype that represents absence.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Match</a:t>
            </a:r>
            <a:r>
              <a:rPr lang="en-GB" sz="6000" dirty="0"/>
              <a:t> function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B44880-6A82-470D-8341-A2FF6163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667" y="2596015"/>
            <a:ext cx="15030450" cy="1091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677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48BBA3-821A-4E79-9BEB-86F965FF8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12730"/>
            <a:ext cx="12982575" cy="5981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5ADF46-B794-44F8-B640-E546E671E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7043945"/>
            <a:ext cx="11220450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use case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A03AD738-2B6F-45A0-BC74-46ADA3B08944}"/>
              </a:ext>
            </a:extLst>
          </p:cNvPr>
          <p:cNvSpPr txBox="1">
            <a:spLocks/>
          </p:cNvSpPr>
          <p:nvPr/>
        </p:nvSpPr>
        <p:spPr>
          <a:xfrm>
            <a:off x="413051" y="12401173"/>
            <a:ext cx="14475766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not safe, we have to check for NULL value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890E87-C874-4F4B-B0FD-89B19BB75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61" y="4004468"/>
            <a:ext cx="12163425" cy="73723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5D122D-ECC9-4410-A8CB-A74444AC4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7236" y="2158139"/>
            <a:ext cx="11344275" cy="476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9E3628F-E301-486B-BDE2-5589EEAD5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7236" y="7359553"/>
            <a:ext cx="10668000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much better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17A19FF5-F581-4123-ABF3-B0F0E89CE0D1}"/>
              </a:ext>
            </a:extLst>
          </p:cNvPr>
          <p:cNvSpPr txBox="1">
            <a:spLocks/>
          </p:cNvSpPr>
          <p:nvPr/>
        </p:nvSpPr>
        <p:spPr>
          <a:xfrm>
            <a:off x="1108790" y="12340308"/>
            <a:ext cx="12162029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safe by design, no NULL to check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A9268-344B-48CA-A937-07C1BE7CC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077256"/>
            <a:ext cx="12163425" cy="7448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06BCD1-C646-4EBA-86D5-884B2A282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6476" y="3281599"/>
            <a:ext cx="11001375" cy="447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80035A-A1E4-4389-8029-B4BA5C71A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476" y="7823811"/>
            <a:ext cx="110871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92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In the day by day work functions can fail, so we have to handle the errors</a:t>
            </a:r>
          </a:p>
          <a:p>
            <a:pPr marL="0" indent="0">
              <a:buNone/>
            </a:pPr>
            <a:r>
              <a:rPr lang="en-GB" sz="6000" b="1" dirty="0"/>
              <a:t>Either</a:t>
            </a:r>
            <a:r>
              <a:rPr lang="en-GB" sz="6000" dirty="0"/>
              <a:t> allows us to define two possible return values for a function</a:t>
            </a:r>
          </a:p>
          <a:p>
            <a:pPr marL="635000" lvl="1" indent="0">
              <a:buNone/>
            </a:pPr>
            <a:r>
              <a:rPr lang="en-GB" sz="5400" dirty="0"/>
              <a:t>		The </a:t>
            </a:r>
            <a:r>
              <a:rPr lang="en-GB" sz="5400" b="1" dirty="0">
                <a:solidFill>
                  <a:srgbClr val="F3545A"/>
                </a:solidFill>
              </a:rPr>
              <a:t>Right</a:t>
            </a:r>
            <a:r>
              <a:rPr lang="en-GB" sz="5400" dirty="0"/>
              <a:t> value is case of success</a:t>
            </a:r>
          </a:p>
          <a:p>
            <a:pPr marL="635000" lvl="1" indent="0">
              <a:buNone/>
            </a:pPr>
            <a:r>
              <a:rPr lang="en-GB" dirty="0"/>
              <a:t>		</a:t>
            </a:r>
            <a:r>
              <a:rPr lang="en-GB" sz="5400" dirty="0"/>
              <a:t>The </a:t>
            </a:r>
            <a:r>
              <a:rPr lang="en-GB" sz="5400" b="1" dirty="0">
                <a:solidFill>
                  <a:srgbClr val="F3545A"/>
                </a:solidFill>
              </a:rPr>
              <a:t>Left</a:t>
            </a:r>
            <a:r>
              <a:rPr lang="en-GB" sz="5400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636657"/>
            <a:ext cx="9871959" cy="939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2CC676-ECF9-4DA7-BD0C-83E5741D5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6412" y="695325"/>
            <a:ext cx="13201650" cy="1232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942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454F73-DD6E-4E27-A402-DC2C4899E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57" y="4322486"/>
            <a:ext cx="11772900" cy="4752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1DBF5-C06F-4D89-B193-FC3D68B7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3137" y="8129463"/>
            <a:ext cx="124301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use case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B9866-64EE-41FA-ABF6-0FD065F2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65642"/>
            <a:ext cx="13935075" cy="7210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A907AF-048F-4797-96F4-92FC8C82A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339933"/>
            <a:ext cx="11610975" cy="50768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1F1643-3272-4604-867E-1432C4C43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8535304"/>
            <a:ext cx="1057275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Try</a:t>
            </a:r>
            <a:r>
              <a:rPr lang="en-GB" dirty="0"/>
              <a:t> monad allow us to encapsulate into a function the exception handling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Success</a:t>
            </a:r>
            <a:r>
              <a:rPr lang="en-GB" dirty="0"/>
              <a:t> value when the computation is ok without exception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Exception</a:t>
            </a:r>
            <a:r>
              <a:rPr lang="en-GB" dirty="0"/>
              <a:t> value in case of exception</a:t>
            </a:r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59C09-1944-4A61-A012-CA464739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80" y="5408546"/>
            <a:ext cx="8123914" cy="3018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D7F5DA-9510-4697-98EA-5FF622BB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701" y="4099071"/>
            <a:ext cx="9200311" cy="37135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87E7-C554-4A79-BBA9-351449328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2700" y="8079160"/>
            <a:ext cx="9200311" cy="39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Patterns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xfrm>
            <a:off x="572034" y="205014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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1343199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2C81A1-7FAB-4BED-B9DB-42DCF84C6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166" y="3294118"/>
            <a:ext cx="15531634" cy="97956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A1CC4D-9B86-436C-AE9C-013E5F7C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8" y="3789731"/>
            <a:ext cx="947737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D7D2D9-F5B3-4DF5-8971-B7EE92373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58" y="6658367"/>
            <a:ext cx="10715625" cy="704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6FC5C-327E-4532-B45F-AA2D679A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5068" y="3574199"/>
            <a:ext cx="11201400" cy="3914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EFC975-6F4F-4628-8259-B1AA8744B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1283" y="8661114"/>
            <a:ext cx="114871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 using HOF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0FC25A-40C6-431B-86FF-8FF30C24A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12" y="4081048"/>
            <a:ext cx="10153650" cy="4162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8D9206-74A8-414C-94C6-9DD0C2448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1862" y="8374036"/>
            <a:ext cx="122205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0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EBF93-A1A7-48EF-B69E-91B217D6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607" y="7618362"/>
            <a:ext cx="13260215" cy="4914625"/>
          </a:xfrm>
          <a:prstGeom prst="rect">
            <a:avLst/>
          </a:prstGeom>
        </p:spPr>
      </p:pic>
      <p:sp>
        <p:nvSpPr>
          <p:cNvPr id="8" name="Subtitle Text">
            <a:extLst>
              <a:ext uri="{FF2B5EF4-FFF2-40B4-BE49-F238E27FC236}">
                <a16:creationId xmlns:a16="http://schemas.microsoft.com/office/drawing/2014/main" id="{79C65C47-209C-4350-96EA-563F0917B99B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 is a block with an input and two possible outputs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7CA217E4-18F6-4AA3-983B-35F71E0F8B11}"/>
              </a:ext>
            </a:extLst>
          </p:cNvPr>
          <p:cNvSpPr txBox="1">
            <a:spLocks/>
          </p:cNvSpPr>
          <p:nvPr/>
        </p:nvSpPr>
        <p:spPr>
          <a:xfrm>
            <a:off x="2778564" y="5665580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We can compose functions to obtain a chain</a:t>
            </a:r>
          </a:p>
        </p:txBody>
      </p:sp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Agenda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pattern…use case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C7D93-B4C7-45A4-A7F8-39E9C0EDA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46" y="7783506"/>
            <a:ext cx="7906059" cy="3855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475F18-AD5D-4587-A460-723623711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836" y="7901535"/>
            <a:ext cx="6229350" cy="36201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A7A23D-0A9C-4D05-AF3D-EB067E789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0417" y="7901535"/>
            <a:ext cx="7109938" cy="3620198"/>
          </a:xfrm>
          <a:prstGeom prst="rect">
            <a:avLst/>
          </a:prstGeom>
        </p:spPr>
      </p:pic>
      <p:sp>
        <p:nvSpPr>
          <p:cNvPr id="11" name="Subtitle Text">
            <a:extLst>
              <a:ext uri="{FF2B5EF4-FFF2-40B4-BE49-F238E27FC236}">
                <a16:creationId xmlns:a16="http://schemas.microsoft.com/office/drawing/2014/main" id="{41737D65-B7DE-4EE2-A6ED-ABBAB27CC9AE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Sending email from list of strings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164CE1-040A-40EC-AC96-AF80A7A7C020}"/>
              </a:ext>
            </a:extLst>
          </p:cNvPr>
          <p:cNvCxnSpPr/>
          <p:nvPr/>
        </p:nvCxnSpPr>
        <p:spPr>
          <a:xfrm>
            <a:off x="2286000" y="930302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97CB2A-4DBE-4227-8AD9-EA128D872D81}"/>
              </a:ext>
            </a:extLst>
          </p:cNvPr>
          <p:cNvCxnSpPr/>
          <p:nvPr/>
        </p:nvCxnSpPr>
        <p:spPr>
          <a:xfrm>
            <a:off x="8965412" y="928620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76050D-0591-4642-8FC5-A03E988F88CE}"/>
              </a:ext>
            </a:extLst>
          </p:cNvPr>
          <p:cNvCxnSpPr/>
          <p:nvPr/>
        </p:nvCxnSpPr>
        <p:spPr>
          <a:xfrm>
            <a:off x="15565504" y="9222494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3944F0-A5FB-41B0-972F-1C0A1B86887D}"/>
              </a:ext>
            </a:extLst>
          </p:cNvPr>
          <p:cNvCxnSpPr>
            <a:cxnSpLocks/>
          </p:cNvCxnSpPr>
          <p:nvPr/>
        </p:nvCxnSpPr>
        <p:spPr>
          <a:xfrm>
            <a:off x="8792308" y="9472246"/>
            <a:ext cx="6142892" cy="1453662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912F43B-13C5-46EF-867A-2B4904992554}"/>
              </a:ext>
            </a:extLst>
          </p:cNvPr>
          <p:cNvCxnSpPr>
            <a:cxnSpLocks/>
          </p:cNvCxnSpPr>
          <p:nvPr/>
        </p:nvCxnSpPr>
        <p:spPr>
          <a:xfrm>
            <a:off x="15565504" y="10925908"/>
            <a:ext cx="6241774" cy="0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64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Snippets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Snippets…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endParaRPr b="1"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Don’t reinvent the wheel</a:t>
            </a:r>
          </a:p>
          <a:p>
            <a:r>
              <a:rPr lang="en-GB" dirty="0"/>
              <a:t>Using the library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r>
              <a:rPr lang="en-GB" b="1" dirty="0"/>
              <a:t>    </a:t>
            </a:r>
            <a:r>
              <a:rPr lang="en-GB" dirty="0">
                <a:hlinkClick r:id="rId2"/>
              </a:rPr>
              <a:t>https://github.com/louthy/language-ext</a:t>
            </a:r>
            <a:endParaRPr lang="en-GB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AEFC56-6E4C-4FAB-AA16-7CEED6D15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8006" y="3282869"/>
            <a:ext cx="5953406" cy="75784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E07C98-05F5-455F-BB91-5B7406597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0828" y="1648723"/>
            <a:ext cx="6771996" cy="3995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018640-98A8-430F-AC62-DEAD316D9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0828" y="5842666"/>
            <a:ext cx="6771996" cy="3995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F95DBD-D810-4A8E-8F60-2FFE3CF24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70827" y="10036609"/>
            <a:ext cx="6771995" cy="336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5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4596B1-FB0A-4721-87FF-A1848F39FAA2}"/>
              </a:ext>
            </a:extLst>
          </p:cNvPr>
          <p:cNvSpPr/>
          <p:nvPr/>
        </p:nvSpPr>
        <p:spPr>
          <a:xfrm>
            <a:off x="1399472" y="3783106"/>
            <a:ext cx="4804104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0EEC8EA-B27E-4E3A-8207-B907FC86126E}"/>
              </a:ext>
            </a:extLst>
          </p:cNvPr>
          <p:cNvSpPr/>
          <p:nvPr/>
        </p:nvSpPr>
        <p:spPr>
          <a:xfrm>
            <a:off x="1399471" y="8022609"/>
            <a:ext cx="5270269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464508-4FB7-4A6F-8981-D1C286A75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396" y="4105401"/>
            <a:ext cx="12898132" cy="67701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D1C856D-9EB8-4DCE-B4C0-00622B5BD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484" y="7680532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1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1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DD0252B-4D9C-45DD-8D68-EB14BCC44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976294"/>
            <a:ext cx="9469495" cy="81081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550DC1-7090-48A5-A875-589AEE1CC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8413" y="2894616"/>
            <a:ext cx="6551948" cy="40996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B4C2E0-D454-40EA-B182-1C4EE339F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8413" y="7785923"/>
            <a:ext cx="6551949" cy="409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77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2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9D8B37-A2EA-429C-9072-9BBBFBDB9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72" y="3410607"/>
            <a:ext cx="7968439" cy="96612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4B7854-8608-4916-B98E-7D47E0176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894616"/>
            <a:ext cx="7799294" cy="46168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A2BE72-4697-41AA-901D-BF4A90F42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7753431"/>
            <a:ext cx="7799294" cy="531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2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3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66069-ADCD-4E8C-A1BC-8AAFB89CE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792" y="3793896"/>
            <a:ext cx="9999850" cy="7999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B2617C-7DE2-48EA-BFB7-BEC4B1915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1016" y="2596015"/>
            <a:ext cx="8361549" cy="4601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582E4-E547-4082-A0EE-BB3AF3403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1016" y="7374189"/>
            <a:ext cx="8361548" cy="566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list from </a:t>
            </a:r>
            <a:r>
              <a:rPr lang="en-GB" sz="5400" dirty="0" err="1"/>
              <a:t>Catalog</a:t>
            </a:r>
            <a:r>
              <a:rPr lang="en-GB" sz="5400" dirty="0"/>
              <a:t>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778564" y="670509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For each product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details from Product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93E75297-CDE1-4D23-915D-626168FEEC69}"/>
              </a:ext>
            </a:extLst>
          </p:cNvPr>
          <p:cNvSpPr txBox="1">
            <a:spLocks/>
          </p:cNvSpPr>
          <p:nvPr/>
        </p:nvSpPr>
        <p:spPr>
          <a:xfrm>
            <a:off x="2778564" y="8881861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Convert</a:t>
            </a:r>
            <a:r>
              <a:rPr lang="en-GB" sz="5400" dirty="0"/>
              <a:t> product detail into a view model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EFEA5847-C9BB-4B6E-A8E2-7B8B7ABB7031}"/>
              </a:ext>
            </a:extLst>
          </p:cNvPr>
          <p:cNvSpPr txBox="1">
            <a:spLocks/>
          </p:cNvSpPr>
          <p:nvPr/>
        </p:nvSpPr>
        <p:spPr>
          <a:xfrm>
            <a:off x="2778564" y="997024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Return</a:t>
            </a:r>
            <a:r>
              <a:rPr lang="en-GB" sz="5400" dirty="0"/>
              <a:t> the array of product view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778564" y="554135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return empty array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6D3C616-FA0F-485A-AC01-CCD8E201549D}"/>
              </a:ext>
            </a:extLst>
          </p:cNvPr>
          <p:cNvSpPr txBox="1">
            <a:spLocks/>
          </p:cNvSpPr>
          <p:nvPr/>
        </p:nvSpPr>
        <p:spPr>
          <a:xfrm>
            <a:off x="2778564" y="7793478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go to next product</a:t>
            </a:r>
          </a:p>
        </p:txBody>
      </p:sp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A9C684-D998-44D7-8B0E-F4B35BA7D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01" y="3170543"/>
            <a:ext cx="8982075" cy="99631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E1001E-E847-4932-99A2-16E83DCD1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3170543"/>
            <a:ext cx="9553575" cy="996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10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2F4D39C-F071-48AE-A0F2-1F7AAE0B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51" y="2867025"/>
            <a:ext cx="9353550" cy="3990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18B8DF-1297-4E97-8228-958906268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51" y="7216061"/>
            <a:ext cx="9353550" cy="59245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BAB66A-4BF5-451D-8285-CCE97758B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5199" y="3612583"/>
            <a:ext cx="104965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55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30F96E-542F-409A-899A-8C934F3CB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49" y="3324645"/>
            <a:ext cx="8649091" cy="844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E302BA-B89B-46F8-B095-D2C6D74F1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903" y="2813618"/>
            <a:ext cx="11396479" cy="1074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28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D2DBC3-E696-4509-AB70-7D01D55B5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50" y="5126589"/>
            <a:ext cx="9350641" cy="4872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F4A2E0-8BB3-4A1C-8A74-F5563C0E1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269" y="3085557"/>
            <a:ext cx="10432731" cy="23355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2EEE09-865F-494F-99F3-1DFE50B89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5290" y="5336123"/>
            <a:ext cx="10915617" cy="29588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35EBCD-ED7A-4AEC-AF58-3BC482CBF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4478" y="8294934"/>
            <a:ext cx="12328459" cy="25225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F344E6-C12F-425C-9060-058773286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4478" y="11083675"/>
            <a:ext cx="9364472" cy="20569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6D96135-EE49-4CF8-A680-373BF0CF652A}"/>
              </a:ext>
            </a:extLst>
          </p:cNvPr>
          <p:cNvCxnSpPr>
            <a:endCxn id="10" idx="1"/>
          </p:cNvCxnSpPr>
          <p:nvPr/>
        </p:nvCxnSpPr>
        <p:spPr>
          <a:xfrm flipV="1">
            <a:off x="4790661" y="4253312"/>
            <a:ext cx="4837608" cy="3280549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12497B-6620-48B3-AF4E-81849AF1AB5D}"/>
              </a:ext>
            </a:extLst>
          </p:cNvPr>
          <p:cNvCxnSpPr>
            <a:cxnSpLocks/>
          </p:cNvCxnSpPr>
          <p:nvPr/>
        </p:nvCxnSpPr>
        <p:spPr>
          <a:xfrm>
            <a:off x="13015290" y="4966187"/>
            <a:ext cx="5213075" cy="1119738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D62262F-7AEA-4191-859E-5AD89AA02591}"/>
              </a:ext>
            </a:extLst>
          </p:cNvPr>
          <p:cNvCxnSpPr>
            <a:cxnSpLocks/>
          </p:cNvCxnSpPr>
          <p:nvPr/>
        </p:nvCxnSpPr>
        <p:spPr>
          <a:xfrm>
            <a:off x="7270123" y="8090452"/>
            <a:ext cx="2766054" cy="883103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41EB944-C843-490D-8E1C-8DBEB6622B76}"/>
              </a:ext>
            </a:extLst>
          </p:cNvPr>
          <p:cNvCxnSpPr>
            <a:cxnSpLocks/>
          </p:cNvCxnSpPr>
          <p:nvPr/>
        </p:nvCxnSpPr>
        <p:spPr>
          <a:xfrm>
            <a:off x="5591503" y="8701616"/>
            <a:ext cx="4732975" cy="3064367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541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basic way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BB4A39-86C1-490E-8F63-2D053EF8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772594"/>
            <a:ext cx="9438753" cy="29365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1FEF6C-884D-4E23-8ED9-7D6333FF4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118" y="6822173"/>
            <a:ext cx="7460145" cy="61365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E4885D-3246-466D-AD4A-E8BBB2D25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00019" y="2596015"/>
            <a:ext cx="8273864" cy="20879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2829A2-8C45-4F7A-B952-A17A1DB34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00019" y="5009019"/>
            <a:ext cx="8273864" cy="24343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74A2C9-8647-4DB6-9848-46418B00AE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00019" y="7713026"/>
            <a:ext cx="8273864" cy="23265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E9753-5C36-428E-818C-FAF40A7DC4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00019" y="10343697"/>
            <a:ext cx="8273864" cy="222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first improving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7FE31-5E45-4706-A56D-1444D44E2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859" y="4845102"/>
            <a:ext cx="14684281" cy="544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1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OOP Approach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AAA38F-BD5B-41A0-A965-4C464B503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722" y="3282869"/>
            <a:ext cx="9351389" cy="17348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BED62F-76BF-44A7-AEA8-152A4DB50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143" y="3341659"/>
            <a:ext cx="8499492" cy="37763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734842-A0FB-43CD-A4FD-DC864727B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43" y="7117978"/>
            <a:ext cx="8499492" cy="35679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C104D9-53C3-4E12-BBAD-D4E1D55A6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142" y="10685930"/>
            <a:ext cx="8499491" cy="2257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B4E221-569D-44BD-9C3D-3C54D530D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45358" y="7013795"/>
            <a:ext cx="12376927" cy="377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7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Functional approach using </a:t>
            </a:r>
            <a:r>
              <a:rPr lang="en-GB" dirty="0" err="1"/>
              <a:t>Applicatives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2C8AC1-878E-41DE-8C97-64A005B3B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19" y="3793896"/>
            <a:ext cx="10711443" cy="23021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3FC8FB-A7D1-4E7B-A2C9-C6FFFB866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11" y="6366528"/>
            <a:ext cx="10683551" cy="18989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F166F3-C954-4249-B19E-7A2A11067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18" y="8535987"/>
            <a:ext cx="10711443" cy="2146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B97F46-6FD1-4549-BBC3-0F0F4BD232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28991" y="5109557"/>
            <a:ext cx="11265886" cy="47618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xfrm>
            <a:off x="6291186" y="6146799"/>
            <a:ext cx="11801629" cy="2616101"/>
          </a:xfrm>
          <a:prstGeom prst="rect">
            <a:avLst/>
          </a:prstGeom>
        </p:spPr>
        <p:txBody>
          <a:bodyPr/>
          <a:lstStyle/>
          <a:p>
            <a:r>
              <a:rPr sz="20000" dirty="0"/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800" b="1" dirty="0"/>
              <a:t>Tony Hoare</a:t>
            </a:r>
            <a:r>
              <a:rPr lang="en-GB" sz="4800" dirty="0"/>
              <a:t> invented the null reference in 1965</a:t>
            </a:r>
          </a:p>
          <a:p>
            <a:pPr marL="635000" lvl="1" indent="0">
              <a:buNone/>
            </a:pPr>
            <a:r>
              <a:rPr lang="en-GB" sz="4800" dirty="0"/>
              <a:t>NULL, null, Nothing, nil, </a:t>
            </a:r>
            <a:r>
              <a:rPr lang="en-GB" sz="4800" dirty="0" err="1"/>
              <a:t>nullptr</a:t>
            </a:r>
            <a:r>
              <a:rPr lang="en-GB" sz="4800" dirty="0"/>
              <a:t>, </a:t>
            </a:r>
            <a:r>
              <a:rPr lang="en-GB" sz="4800" dirty="0" err="1"/>
              <a:t>undef</a:t>
            </a:r>
            <a:r>
              <a:rPr lang="en-GB" sz="4800" dirty="0"/>
              <a:t>, undefined, None, …</a:t>
            </a:r>
          </a:p>
          <a:p>
            <a:pPr marL="635000" lvl="1" indent="0">
              <a:buNone/>
            </a:pPr>
            <a:r>
              <a:rPr lang="en-GB" sz="4800" dirty="0"/>
              <a:t>Client must check ALWAYS the return value …</a:t>
            </a:r>
          </a:p>
          <a:p>
            <a:pPr marL="635000" lvl="1" indent="0">
              <a:buNone/>
            </a:pPr>
            <a:r>
              <a:rPr lang="en-GB" sz="48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BA513-B6F7-4763-829C-52E1A4E2B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0874" y="3534996"/>
            <a:ext cx="82200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IF and SWITCH … I love them…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Clean and Beautiful code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 let your code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function to a 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13601</TotalTime>
  <Words>989</Words>
  <Application>Microsoft Office PowerPoint</Application>
  <PresentationFormat>Custom</PresentationFormat>
  <Paragraphs>161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Arial</vt:lpstr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322</cp:revision>
  <dcterms:modified xsi:type="dcterms:W3CDTF">2021-07-18T09:18:21Z</dcterms:modified>
</cp:coreProperties>
</file>